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9" r:id="rId5"/>
    <p:sldId id="258" r:id="rId6"/>
    <p:sldId id="260" r:id="rId7"/>
    <p:sldId id="261" r:id="rId8"/>
    <p:sldId id="263" r:id="rId9"/>
    <p:sldId id="268" r:id="rId10"/>
    <p:sldId id="265" r:id="rId11"/>
    <p:sldId id="266" r:id="rId12"/>
    <p:sldId id="269" r:id="rId13"/>
    <p:sldId id="264" r:id="rId14"/>
    <p:sldId id="270" r:id="rId15"/>
    <p:sldId id="267" r:id="rId16"/>
    <p:sldId id="273" r:id="rId17"/>
    <p:sldId id="271" r:id="rId18"/>
    <p:sldId id="272" r:id="rId19"/>
    <p:sldId id="274" r:id="rId20"/>
    <p:sldId id="275"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7" autoAdjust="0"/>
    <p:restoredTop sz="94660"/>
  </p:normalViewPr>
  <p:slideViewPr>
    <p:cSldViewPr snapToGrid="0">
      <p:cViewPr varScale="1">
        <p:scale>
          <a:sx n="37" d="100"/>
          <a:sy n="37" d="100"/>
        </p:scale>
        <p:origin x="66" y="16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297784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1629961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30580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3291689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8435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876387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2771088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217897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1820592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7CA8D0-B8DD-4CBB-9E3B-8FD216B9613F}"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2553719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7CA8D0-B8DD-4CBB-9E3B-8FD216B9613F}"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3099611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7CA8D0-B8DD-4CBB-9E3B-8FD216B9613F}" type="datetimeFigureOut">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343630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7CA8D0-B8DD-4CBB-9E3B-8FD216B9613F}" type="datetimeFigureOut">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3000710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CA8D0-B8DD-4CBB-9E3B-8FD216B9613F}" type="datetimeFigureOut">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1063108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CA8D0-B8DD-4CBB-9E3B-8FD216B9613F}"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126054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7CA8D0-B8DD-4CBB-9E3B-8FD216B9613F}"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603A80-BE05-4298-BD56-E505ACA7D631}" type="slidenum">
              <a:rPr lang="en-US" smtClean="0"/>
              <a:t>‹#›</a:t>
            </a:fld>
            <a:endParaRPr lang="en-US"/>
          </a:p>
        </p:txBody>
      </p:sp>
    </p:spTree>
    <p:extLst>
      <p:ext uri="{BB962C8B-B14F-4D97-AF65-F5344CB8AC3E}">
        <p14:creationId xmlns:p14="http://schemas.microsoft.com/office/powerpoint/2010/main" val="57664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7CA8D0-B8DD-4CBB-9E3B-8FD216B9613F}" type="datetimeFigureOut">
              <a:rPr lang="en-US" smtClean="0"/>
              <a:t>9/30/2014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603A80-BE05-4298-BD56-E505ACA7D631}" type="slidenum">
              <a:rPr lang="en-US" smtClean="0"/>
              <a:t>‹#›</a:t>
            </a:fld>
            <a:endParaRPr lang="en-US"/>
          </a:p>
        </p:txBody>
      </p:sp>
    </p:spTree>
    <p:extLst>
      <p:ext uri="{BB962C8B-B14F-4D97-AF65-F5344CB8AC3E}">
        <p14:creationId xmlns:p14="http://schemas.microsoft.com/office/powerpoint/2010/main" val="1598124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discoveryeducation.com/nyse/"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money.cnn.com/data/dow3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money.cnn.com/data/markets/sandp/?page=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ideo" Target="https://www.youtube.com/embed/JrGp4ofULzQ?feature=player_embedde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a:t>Lernen zu investieren</a:t>
            </a:r>
            <a:endParaRPr lang="en-US" dirty="0"/>
          </a:p>
        </p:txBody>
      </p:sp>
      <p:sp>
        <p:nvSpPr>
          <p:cNvPr id="3" name="Subtitle 2"/>
          <p:cNvSpPr>
            <a:spLocks noGrp="1"/>
          </p:cNvSpPr>
          <p:nvPr>
            <p:ph type="subTitle" idx="1"/>
          </p:nvPr>
        </p:nvSpPr>
        <p:spPr/>
        <p:txBody>
          <a:bodyPr/>
          <a:lstStyle/>
          <a:p>
            <a:r>
              <a:rPr lang="en-US" dirty="0" smtClean="0"/>
              <a:t>The Stock Market</a:t>
            </a:r>
            <a:endParaRPr lang="en-US" dirty="0"/>
          </a:p>
        </p:txBody>
      </p:sp>
    </p:spTree>
    <p:extLst>
      <p:ext uri="{BB962C8B-B14F-4D97-AF65-F5344CB8AC3E}">
        <p14:creationId xmlns:p14="http://schemas.microsoft.com/office/powerpoint/2010/main" val="169810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149225"/>
            <a:ext cx="10515600" cy="1325563"/>
          </a:xfrm>
        </p:spPr>
        <p:txBody>
          <a:bodyPr/>
          <a:lstStyle/>
          <a:p>
            <a:r>
              <a:rPr lang="de-DE" dirty="0"/>
              <a:t>Wie werden Aktien gekauft und verkauft?</a:t>
            </a:r>
            <a:endParaRPr lang="en-US" dirty="0"/>
          </a:p>
        </p:txBody>
      </p:sp>
      <p:sp>
        <p:nvSpPr>
          <p:cNvPr id="3" name="Content Placeholder 2"/>
          <p:cNvSpPr>
            <a:spLocks noGrp="1"/>
          </p:cNvSpPr>
          <p:nvPr>
            <p:ph idx="1"/>
          </p:nvPr>
        </p:nvSpPr>
        <p:spPr>
          <a:xfrm>
            <a:off x="838200" y="1193800"/>
            <a:ext cx="10515600" cy="5181600"/>
          </a:xfrm>
        </p:spPr>
        <p:txBody>
          <a:bodyPr>
            <a:normAutofit fontScale="55000" lnSpcReduction="20000"/>
          </a:bodyPr>
          <a:lstStyle/>
          <a:p>
            <a:pPr lvl="1"/>
            <a:r>
              <a:rPr lang="de-DE" sz="4000" dirty="0"/>
              <a:t>Die NASDAQ (National Association of Securities Dealer Automated Quotation) </a:t>
            </a:r>
            <a:endParaRPr lang="de-DE" sz="4000" dirty="0" smtClean="0"/>
          </a:p>
          <a:p>
            <a:pPr lvl="1"/>
            <a:r>
              <a:rPr lang="de-DE" sz="4000" dirty="0" smtClean="0"/>
              <a:t>Gegründet </a:t>
            </a:r>
            <a:r>
              <a:rPr lang="de-DE" sz="4000" dirty="0"/>
              <a:t>im Jahr 1971 </a:t>
            </a:r>
            <a:endParaRPr lang="de-DE" sz="4000" dirty="0" smtClean="0"/>
          </a:p>
          <a:p>
            <a:pPr lvl="1"/>
            <a:r>
              <a:rPr lang="de-DE" sz="4000" dirty="0" smtClean="0"/>
              <a:t>NASDAQ </a:t>
            </a:r>
            <a:r>
              <a:rPr lang="de-DE" sz="4000" dirty="0"/>
              <a:t>ist die größte elektronische Aktienbörse in den USA </a:t>
            </a:r>
            <a:br>
              <a:rPr lang="de-DE" sz="4000" dirty="0"/>
            </a:br>
            <a:r>
              <a:rPr lang="de-DE" sz="4000" dirty="0"/>
              <a:t>Es wurde ursprünglich von in Ungnade gefallenen Wertpapierhändler Bernie Madoff, der auch Präsident der NASDAQ Vorstand gegründet. </a:t>
            </a:r>
            <a:br>
              <a:rPr lang="de-DE" sz="4000" dirty="0"/>
            </a:br>
            <a:r>
              <a:rPr lang="de-DE" sz="4000" dirty="0"/>
              <a:t>Am 10. März 2000 hat der NASDAQ Allzeithoch von 5,048.62 erreichte ihren </a:t>
            </a:r>
            <a:br>
              <a:rPr lang="de-DE" sz="4000" dirty="0"/>
            </a:br>
            <a:r>
              <a:rPr lang="de-DE" sz="4000" dirty="0"/>
              <a:t>All Time Low - 1,114.11, wenn es am 9. Oktober 2002 abgeschlossen </a:t>
            </a:r>
            <a:br>
              <a:rPr lang="de-DE" sz="4000" dirty="0"/>
            </a:br>
            <a:endParaRPr lang="de-DE" sz="4000" dirty="0" smtClean="0"/>
          </a:p>
          <a:p>
            <a:pPr lvl="1"/>
            <a:r>
              <a:rPr lang="de-DE" sz="4000" dirty="0" smtClean="0"/>
              <a:t>Die </a:t>
            </a:r>
            <a:r>
              <a:rPr lang="de-DE" sz="4000" dirty="0"/>
              <a:t>NASDAQ hat sich auf Technologie-Aktien weniger abhängig, jetzt mit nur 44,8% der Gesamtzahl. Konsumgüter, wie Bed Bath &amp; Beyond und Green Mountain, machen mittlerweile 16,3% der NASDAQ, während im Gesundheitswesen hat sich auf 13,9% der Gesamt gewachsen. Aber hallo Profil Tech-Unternehmen, wie Apple, Microsoft und Yahoo, weiter in ihre Heimat an der NASDAQ machen.</a:t>
            </a:r>
            <a:endParaRPr lang="en-US" sz="2400" dirty="0" smtClean="0"/>
          </a:p>
          <a:p>
            <a:pPr lvl="3"/>
            <a:endParaRPr lang="en-US" sz="2400" dirty="0" smtClean="0"/>
          </a:p>
        </p:txBody>
      </p:sp>
    </p:spTree>
    <p:extLst>
      <p:ext uri="{BB962C8B-B14F-4D97-AF65-F5344CB8AC3E}">
        <p14:creationId xmlns:p14="http://schemas.microsoft.com/office/powerpoint/2010/main" val="1148930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How are stocks bought and sold?</a:t>
            </a:r>
            <a:endParaRPr lang="en-US" dirty="0"/>
          </a:p>
        </p:txBody>
      </p:sp>
      <p:sp>
        <p:nvSpPr>
          <p:cNvPr id="3" name="Content Placeholder 2"/>
          <p:cNvSpPr>
            <a:spLocks noGrp="1"/>
          </p:cNvSpPr>
          <p:nvPr>
            <p:ph idx="1"/>
          </p:nvPr>
        </p:nvSpPr>
        <p:spPr>
          <a:xfrm>
            <a:off x="838200" y="1143000"/>
            <a:ext cx="10515600" cy="5232400"/>
          </a:xfrm>
        </p:spPr>
        <p:txBody>
          <a:bodyPr>
            <a:normAutofit/>
          </a:bodyPr>
          <a:lstStyle/>
          <a:p>
            <a:endParaRPr lang="de-DE" dirty="0"/>
          </a:p>
          <a:p>
            <a:pPr marL="0" indent="0">
              <a:buNone/>
            </a:pPr>
            <a:r>
              <a:rPr lang="de-DE" sz="3200" dirty="0"/>
              <a:t>Die New York Stock Exchange (NYSE</a:t>
            </a:r>
            <a:r>
              <a:rPr lang="de-DE" sz="3200" dirty="0" smtClean="0"/>
              <a:t>)</a:t>
            </a:r>
          </a:p>
          <a:p>
            <a:r>
              <a:rPr lang="de-DE" dirty="0" smtClean="0"/>
              <a:t>Die </a:t>
            </a:r>
            <a:r>
              <a:rPr lang="de-DE" dirty="0"/>
              <a:t>New York Stock Exchange (NYSE) ist der weltweit größte Wertpapierbörse. </a:t>
            </a:r>
            <a:br>
              <a:rPr lang="de-DE" dirty="0"/>
            </a:br>
            <a:r>
              <a:rPr lang="de-DE" dirty="0"/>
              <a:t>Wie der Name schon sagt, bietet es einen Marktplatz für Kauf und Verkauf von 8.000 Unternehmensaktien und andere Wertpapiere. </a:t>
            </a:r>
            <a:endParaRPr lang="de-DE" dirty="0" smtClean="0"/>
          </a:p>
          <a:p>
            <a:r>
              <a:rPr lang="de-DE" dirty="0" smtClean="0"/>
              <a:t>Es </a:t>
            </a:r>
            <a:r>
              <a:rPr lang="de-DE" dirty="0"/>
              <a:t>ist selbst ein börsennotiertes Unternehmen (Ticker Symbol NYSE: NYS) mit fast 3.000 Mitarbeiter. </a:t>
            </a:r>
            <a:br>
              <a:rPr lang="de-DE" dirty="0"/>
            </a:br>
            <a:r>
              <a:rPr lang="de-DE" dirty="0"/>
              <a:t>Am 3. Juni 2013 genehmigten die Aktionäre der NYSE seine $ 8200000000 Kauf von Intercontinental (ICE). Dies würde die Energie und die Warenterminbörse mit der NYSE fusionieren. Es wird erwartet, dass von den Aufsichtsbehörden noch in diesem Jahr genehmigt werden. </a:t>
            </a:r>
            <a:br>
              <a:rPr lang="de-DE" dirty="0"/>
            </a:br>
            <a:r>
              <a:rPr lang="de-DE" dirty="0"/>
              <a:t>Im Jahr 2007 fusionierte die NYSE Euronext mit. Es hat jetzt die Fähigkeit, den Handel bis zu 10 Milliarden Aktien pro Tag.</a:t>
            </a:r>
          </a:p>
          <a:p>
            <a:pPr lvl="3"/>
            <a:endParaRPr lang="en-US" sz="2800" dirty="0" smtClean="0"/>
          </a:p>
          <a:p>
            <a:pPr lvl="1"/>
            <a:endParaRPr lang="en-US" dirty="0"/>
          </a:p>
        </p:txBody>
      </p:sp>
    </p:spTree>
    <p:extLst>
      <p:ext uri="{BB962C8B-B14F-4D97-AF65-F5344CB8AC3E}">
        <p14:creationId xmlns:p14="http://schemas.microsoft.com/office/powerpoint/2010/main" val="2601216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How are stocks bought and sold?</a:t>
            </a:r>
            <a:endParaRPr lang="en-US" dirty="0"/>
          </a:p>
        </p:txBody>
      </p:sp>
      <p:sp>
        <p:nvSpPr>
          <p:cNvPr id="3" name="Content Placeholder 2"/>
          <p:cNvSpPr>
            <a:spLocks noGrp="1"/>
          </p:cNvSpPr>
          <p:nvPr>
            <p:ph idx="1"/>
          </p:nvPr>
        </p:nvSpPr>
        <p:spPr>
          <a:xfrm>
            <a:off x="838200" y="1143000"/>
            <a:ext cx="10515600" cy="5232400"/>
          </a:xfrm>
        </p:spPr>
        <p:txBody>
          <a:bodyPr>
            <a:normAutofit fontScale="70000" lnSpcReduction="20000"/>
          </a:bodyPr>
          <a:lstStyle/>
          <a:p>
            <a:pPr marL="457200" lvl="1" indent="0">
              <a:buNone/>
            </a:pPr>
            <a:r>
              <a:rPr lang="de-DE" sz="4000" dirty="0"/>
              <a:t>Die New York Stock Exchange (NYSE) </a:t>
            </a:r>
            <a:br>
              <a:rPr lang="de-DE" sz="4000" dirty="0"/>
            </a:br>
            <a:endParaRPr lang="de-DE" sz="4000" dirty="0" smtClean="0"/>
          </a:p>
          <a:p>
            <a:pPr lvl="1"/>
            <a:r>
              <a:rPr lang="de-DE" sz="4000" dirty="0" smtClean="0"/>
              <a:t>Am </a:t>
            </a:r>
            <a:r>
              <a:rPr lang="de-DE" sz="4000" dirty="0"/>
              <a:t>19. Oktober 1987, der Dow Jones Industrial Average erlebte seine größte Ein-Tages prozentuale Rückgang in der Geschichte, 508 Punkte oder 22,61 Prozent. Dieser Rückgang verursacht Volumen zu einem beispiellosen 604.000.000 Aktien Überspannungsschutz. Am nächsten Tag, Volumen erreicht 608 Mio.. </a:t>
            </a:r>
            <a:br>
              <a:rPr lang="de-DE" sz="4000" dirty="0"/>
            </a:br>
            <a:endParaRPr lang="de-DE" sz="4000" dirty="0" smtClean="0"/>
          </a:p>
          <a:p>
            <a:pPr lvl="1"/>
            <a:r>
              <a:rPr lang="de-DE" sz="4000" dirty="0" smtClean="0"/>
              <a:t>16</a:t>
            </a:r>
            <a:r>
              <a:rPr lang="de-DE" sz="4000" dirty="0"/>
              <a:t>. März 2000 - Der DJIA erlebt seine größte Ein-Tages-Punktgewinn - 499,19 Punkte - auf 10,630.60 schließen </a:t>
            </a:r>
            <a:br>
              <a:rPr lang="de-DE" sz="4000" dirty="0"/>
            </a:br>
            <a:endParaRPr lang="de-DE" sz="4000" dirty="0" smtClean="0"/>
          </a:p>
          <a:p>
            <a:pPr lvl="1"/>
            <a:r>
              <a:rPr lang="de-DE" sz="4000" dirty="0" smtClean="0"/>
              <a:t>Gegründet </a:t>
            </a:r>
            <a:r>
              <a:rPr lang="de-DE" sz="4000" dirty="0"/>
              <a:t>- 8. März 1817</a:t>
            </a:r>
            <a:endParaRPr lang="en-US" dirty="0"/>
          </a:p>
        </p:txBody>
      </p:sp>
    </p:spTree>
    <p:extLst>
      <p:ext uri="{BB962C8B-B14F-4D97-AF65-F5344CB8AC3E}">
        <p14:creationId xmlns:p14="http://schemas.microsoft.com/office/powerpoint/2010/main" val="2164187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634" y="266700"/>
            <a:ext cx="8596668" cy="1320800"/>
          </a:xfrm>
        </p:spPr>
        <p:txBody>
          <a:bodyPr/>
          <a:lstStyle/>
          <a:p>
            <a:r>
              <a:rPr lang="de-DE" dirty="0"/>
              <a:t>Wie funktioniert der Markt?</a:t>
            </a:r>
            <a:endParaRPr lang="en-US" dirty="0"/>
          </a:p>
        </p:txBody>
      </p:sp>
      <p:sp>
        <p:nvSpPr>
          <p:cNvPr id="3" name="Content Placeholder 2"/>
          <p:cNvSpPr>
            <a:spLocks noGrp="1"/>
          </p:cNvSpPr>
          <p:nvPr>
            <p:ph idx="1"/>
          </p:nvPr>
        </p:nvSpPr>
        <p:spPr>
          <a:xfrm>
            <a:off x="660400" y="1054100"/>
            <a:ext cx="10515600" cy="4787900"/>
          </a:xfrm>
        </p:spPr>
        <p:txBody>
          <a:bodyPr>
            <a:noAutofit/>
          </a:bodyPr>
          <a:lstStyle/>
          <a:p>
            <a:endParaRPr lang="en-US" sz="2400" dirty="0"/>
          </a:p>
          <a:p>
            <a:r>
              <a:rPr lang="en-US" sz="2400" dirty="0" err="1" smtClean="0"/>
              <a:t>Börsen</a:t>
            </a:r>
            <a:r>
              <a:rPr lang="en-US" sz="2400" dirty="0" smtClean="0"/>
              <a:t> </a:t>
            </a:r>
            <a:r>
              <a:rPr lang="en-US" sz="2400" dirty="0" err="1"/>
              <a:t>spielen</a:t>
            </a:r>
            <a:r>
              <a:rPr lang="en-US" sz="2400" dirty="0"/>
              <a:t> </a:t>
            </a:r>
            <a:r>
              <a:rPr lang="en-US" sz="2400" dirty="0" err="1"/>
              <a:t>eine</a:t>
            </a:r>
            <a:r>
              <a:rPr lang="en-US" sz="2400" dirty="0"/>
              <a:t> </a:t>
            </a:r>
            <a:r>
              <a:rPr lang="en-US" sz="2400" dirty="0" err="1"/>
              <a:t>Schlüsselrolle</a:t>
            </a:r>
            <a:r>
              <a:rPr lang="en-US" sz="2400" dirty="0"/>
              <a:t> </a:t>
            </a:r>
            <a:r>
              <a:rPr lang="en-US" sz="2400" dirty="0" err="1"/>
              <a:t>bei</a:t>
            </a:r>
            <a:r>
              <a:rPr lang="en-US" sz="2400" dirty="0"/>
              <a:t> der </a:t>
            </a:r>
            <a:r>
              <a:rPr lang="en-US" sz="2400" dirty="0" err="1"/>
              <a:t>Finanzmärkte</a:t>
            </a:r>
            <a:r>
              <a:rPr lang="en-US" sz="2400" dirty="0"/>
              <a:t>. </a:t>
            </a:r>
            <a:endParaRPr lang="en-US" sz="2400" dirty="0" smtClean="0"/>
          </a:p>
          <a:p>
            <a:r>
              <a:rPr lang="en-US" sz="2400" dirty="0" err="1" smtClean="0"/>
              <a:t>Wenn</a:t>
            </a:r>
            <a:r>
              <a:rPr lang="en-US" sz="2400" dirty="0" smtClean="0"/>
              <a:t> </a:t>
            </a:r>
            <a:r>
              <a:rPr lang="en-US" sz="2400" dirty="0" err="1"/>
              <a:t>ein</a:t>
            </a:r>
            <a:r>
              <a:rPr lang="en-US" sz="2400" dirty="0"/>
              <a:t> </a:t>
            </a:r>
            <a:r>
              <a:rPr lang="en-US" sz="2400" dirty="0" err="1"/>
              <a:t>Unternehmen</a:t>
            </a:r>
            <a:r>
              <a:rPr lang="en-US" sz="2400" dirty="0"/>
              <a:t> </a:t>
            </a:r>
            <a:r>
              <a:rPr lang="en-US" sz="2400" dirty="0" err="1"/>
              <a:t>wirft</a:t>
            </a:r>
            <a:r>
              <a:rPr lang="en-US" sz="2400" dirty="0"/>
              <a:t> Geld in </a:t>
            </a:r>
            <a:r>
              <a:rPr lang="en-US" sz="2400" dirty="0" err="1"/>
              <a:t>eine</a:t>
            </a:r>
            <a:r>
              <a:rPr lang="en-US" sz="2400" dirty="0"/>
              <a:t> </a:t>
            </a:r>
            <a:r>
              <a:rPr lang="en-US" sz="2400" dirty="0" err="1"/>
              <a:t>Aktienemission</a:t>
            </a:r>
            <a:r>
              <a:rPr lang="en-US" sz="2400" dirty="0"/>
              <a:t> </a:t>
            </a:r>
            <a:r>
              <a:rPr lang="en-US" sz="2400" dirty="0" err="1"/>
              <a:t>es</a:t>
            </a:r>
            <a:r>
              <a:rPr lang="en-US" sz="2400" dirty="0"/>
              <a:t> </a:t>
            </a:r>
            <a:r>
              <a:rPr lang="en-US" sz="2400" dirty="0" err="1"/>
              <a:t>Aktien</a:t>
            </a:r>
            <a:r>
              <a:rPr lang="en-US" sz="2400" dirty="0"/>
              <a:t> </a:t>
            </a:r>
            <a:r>
              <a:rPr lang="en-US" sz="2400" dirty="0" err="1"/>
              <a:t>verkauft</a:t>
            </a:r>
            <a:r>
              <a:rPr lang="en-US" sz="2400" dirty="0"/>
              <a:t> </a:t>
            </a:r>
            <a:r>
              <a:rPr lang="en-US" sz="2400" dirty="0" err="1"/>
              <a:t>direkt</a:t>
            </a:r>
            <a:r>
              <a:rPr lang="en-US" sz="2400" dirty="0"/>
              <a:t> an den </a:t>
            </a:r>
            <a:r>
              <a:rPr lang="en-US" sz="2400" dirty="0" err="1"/>
              <a:t>ersten</a:t>
            </a:r>
            <a:r>
              <a:rPr lang="en-US" sz="2400" dirty="0"/>
              <a:t> </a:t>
            </a:r>
            <a:r>
              <a:rPr lang="en-US" sz="2400" dirty="0" err="1"/>
              <a:t>Investoren</a:t>
            </a:r>
            <a:r>
              <a:rPr lang="en-US" sz="2400" dirty="0"/>
              <a:t>. </a:t>
            </a:r>
            <a:endParaRPr lang="en-US" sz="2400" dirty="0" smtClean="0"/>
          </a:p>
          <a:p>
            <a:r>
              <a:rPr lang="en-US" sz="2400" dirty="0" smtClean="0"/>
              <a:t>Aber </a:t>
            </a:r>
            <a:r>
              <a:rPr lang="en-US" sz="2400" dirty="0" err="1"/>
              <a:t>wenn</a:t>
            </a:r>
            <a:r>
              <a:rPr lang="en-US" sz="2400" dirty="0"/>
              <a:t> </a:t>
            </a:r>
            <a:r>
              <a:rPr lang="en-US" sz="2400" dirty="0" err="1"/>
              <a:t>diese</a:t>
            </a:r>
            <a:r>
              <a:rPr lang="en-US" sz="2400" dirty="0"/>
              <a:t> </a:t>
            </a:r>
            <a:r>
              <a:rPr lang="en-US" sz="2400" dirty="0" err="1"/>
              <a:t>Investoren</a:t>
            </a:r>
            <a:r>
              <a:rPr lang="en-US" sz="2400" dirty="0"/>
              <a:t> </a:t>
            </a:r>
            <a:r>
              <a:rPr lang="en-US" sz="2400" dirty="0" err="1"/>
              <a:t>wollen</a:t>
            </a:r>
            <a:r>
              <a:rPr lang="en-US" sz="2400" dirty="0"/>
              <a:t> </a:t>
            </a:r>
            <a:r>
              <a:rPr lang="en-US" sz="2400" dirty="0" err="1"/>
              <a:t>nicht</a:t>
            </a:r>
            <a:r>
              <a:rPr lang="en-US" sz="2400" dirty="0"/>
              <a:t> </a:t>
            </a:r>
            <a:r>
              <a:rPr lang="en-US" sz="2400" dirty="0" err="1"/>
              <a:t>mehr</a:t>
            </a:r>
            <a:r>
              <a:rPr lang="en-US" sz="2400" dirty="0"/>
              <a:t> </a:t>
            </a:r>
            <a:r>
              <a:rPr lang="en-US" sz="2400" dirty="0" err="1"/>
              <a:t>Aktien</a:t>
            </a:r>
            <a:r>
              <a:rPr lang="en-US" sz="2400" dirty="0"/>
              <a:t> </a:t>
            </a:r>
            <a:r>
              <a:rPr lang="en-US" sz="2400" dirty="0" err="1"/>
              <a:t>halten</a:t>
            </a:r>
            <a:r>
              <a:rPr lang="en-US" sz="2400" dirty="0"/>
              <a:t>, die </a:t>
            </a:r>
            <a:r>
              <a:rPr lang="en-US" sz="2400" dirty="0" err="1"/>
              <a:t>Börsen</a:t>
            </a:r>
            <a:r>
              <a:rPr lang="en-US" sz="2400" dirty="0"/>
              <a:t> </a:t>
            </a:r>
            <a:r>
              <a:rPr lang="en-US" sz="2400" dirty="0" err="1"/>
              <a:t>bieten</a:t>
            </a:r>
            <a:r>
              <a:rPr lang="en-US" sz="2400" dirty="0"/>
              <a:t> </a:t>
            </a:r>
            <a:r>
              <a:rPr lang="en-US" sz="2400" dirty="0" err="1"/>
              <a:t>einen</a:t>
            </a:r>
            <a:r>
              <a:rPr lang="en-US" sz="2400" dirty="0"/>
              <a:t> Ort, wo </a:t>
            </a:r>
            <a:r>
              <a:rPr lang="en-US" sz="2400" dirty="0" err="1"/>
              <a:t>Käufer</a:t>
            </a:r>
            <a:r>
              <a:rPr lang="en-US" sz="2400" dirty="0"/>
              <a:t> und </a:t>
            </a:r>
            <a:r>
              <a:rPr lang="en-US" sz="2400" dirty="0" err="1"/>
              <a:t>Verkäufer</a:t>
            </a:r>
            <a:r>
              <a:rPr lang="en-US" sz="2400" dirty="0"/>
              <a:t> </a:t>
            </a:r>
            <a:r>
              <a:rPr lang="en-US" sz="2400" dirty="0" err="1"/>
              <a:t>zusammenkommen</a:t>
            </a:r>
            <a:r>
              <a:rPr lang="en-US" sz="2400" dirty="0"/>
              <a:t>, um </a:t>
            </a:r>
            <a:r>
              <a:rPr lang="en-US" sz="2400" dirty="0" err="1"/>
              <a:t>zu</a:t>
            </a:r>
            <a:r>
              <a:rPr lang="en-US" sz="2400" dirty="0"/>
              <a:t> </a:t>
            </a:r>
            <a:r>
              <a:rPr lang="en-US" sz="2400" dirty="0" err="1"/>
              <a:t>kaufen</a:t>
            </a:r>
            <a:r>
              <a:rPr lang="en-US" sz="2400" dirty="0"/>
              <a:t> und </a:t>
            </a:r>
            <a:r>
              <a:rPr lang="en-US" sz="2400" dirty="0" err="1"/>
              <a:t>verkaufen</a:t>
            </a:r>
            <a:r>
              <a:rPr lang="en-US" sz="2400" dirty="0"/>
              <a:t> </a:t>
            </a:r>
            <a:r>
              <a:rPr lang="en-US" sz="2400" dirty="0" err="1"/>
              <a:t>Aktien</a:t>
            </a:r>
            <a:r>
              <a:rPr lang="en-US" sz="2400" dirty="0"/>
              <a:t>. Dies </a:t>
            </a:r>
            <a:r>
              <a:rPr lang="en-US" sz="2400" dirty="0" err="1"/>
              <a:t>wird</a:t>
            </a:r>
            <a:r>
              <a:rPr lang="en-US" sz="2400" dirty="0"/>
              <a:t> </a:t>
            </a:r>
            <a:r>
              <a:rPr lang="en-US" sz="2400" dirty="0" err="1"/>
              <a:t>als</a:t>
            </a:r>
            <a:r>
              <a:rPr lang="en-US" sz="2400" dirty="0"/>
              <a:t> "</a:t>
            </a:r>
            <a:r>
              <a:rPr lang="en-US" sz="2400" dirty="0" err="1"/>
              <a:t>Liquidität</a:t>
            </a:r>
            <a:r>
              <a:rPr lang="en-US" sz="2400" dirty="0"/>
              <a:t>". </a:t>
            </a:r>
            <a:endParaRPr lang="en-US" sz="2400" dirty="0" smtClean="0"/>
          </a:p>
          <a:p>
            <a:r>
              <a:rPr lang="en-US" dirty="0" err="1" smtClean="0"/>
              <a:t>Wenn</a:t>
            </a:r>
            <a:r>
              <a:rPr lang="en-US" dirty="0" smtClean="0"/>
              <a:t> </a:t>
            </a:r>
            <a:r>
              <a:rPr lang="en-US" dirty="0" err="1"/>
              <a:t>Sie</a:t>
            </a:r>
            <a:r>
              <a:rPr lang="en-US" dirty="0"/>
              <a:t> </a:t>
            </a:r>
            <a:r>
              <a:rPr lang="en-US" dirty="0" err="1"/>
              <a:t>im</a:t>
            </a:r>
            <a:r>
              <a:rPr lang="en-US" dirty="0"/>
              <a:t> </a:t>
            </a:r>
            <a:r>
              <a:rPr lang="en-US" dirty="0" err="1"/>
              <a:t>Besitz</a:t>
            </a:r>
            <a:r>
              <a:rPr lang="en-US" dirty="0"/>
              <a:t> 1.000 </a:t>
            </a:r>
            <a:r>
              <a:rPr lang="en-US" dirty="0" err="1"/>
              <a:t>Aktien</a:t>
            </a:r>
            <a:r>
              <a:rPr lang="en-US" dirty="0"/>
              <a:t> der Apple Computer (</a:t>
            </a:r>
            <a:r>
              <a:rPr lang="en-US" dirty="0" err="1"/>
              <a:t>Tickersymbol</a:t>
            </a:r>
            <a:r>
              <a:rPr lang="en-US" dirty="0"/>
              <a:t> = AAPL), </a:t>
            </a:r>
            <a:r>
              <a:rPr lang="en-US" dirty="0" err="1"/>
              <a:t>aber</a:t>
            </a:r>
            <a:r>
              <a:rPr lang="en-US" dirty="0"/>
              <a:t> man </a:t>
            </a:r>
            <a:r>
              <a:rPr lang="en-US" dirty="0" err="1"/>
              <a:t>konnte</a:t>
            </a:r>
            <a:r>
              <a:rPr lang="en-US" dirty="0"/>
              <a:t> </a:t>
            </a:r>
            <a:r>
              <a:rPr lang="en-US" dirty="0" err="1"/>
              <a:t>nicht</a:t>
            </a:r>
            <a:r>
              <a:rPr lang="en-US" dirty="0"/>
              <a:t> </a:t>
            </a:r>
            <a:r>
              <a:rPr lang="en-US" dirty="0" err="1"/>
              <a:t>jeder</a:t>
            </a:r>
            <a:r>
              <a:rPr lang="en-US" dirty="0"/>
              <a:t> </a:t>
            </a:r>
            <a:r>
              <a:rPr lang="en-US" dirty="0" err="1"/>
              <a:t>bereit</a:t>
            </a:r>
            <a:r>
              <a:rPr lang="en-US" dirty="0"/>
              <a:t> </a:t>
            </a:r>
            <a:r>
              <a:rPr lang="en-US" dirty="0" err="1"/>
              <a:t>ist</a:t>
            </a:r>
            <a:r>
              <a:rPr lang="en-US" dirty="0"/>
              <a:t>, </a:t>
            </a:r>
            <a:r>
              <a:rPr lang="en-US" dirty="0" err="1"/>
              <a:t>es</a:t>
            </a:r>
            <a:r>
              <a:rPr lang="en-US" dirty="0"/>
              <a:t> </a:t>
            </a:r>
            <a:r>
              <a:rPr lang="en-US" dirty="0" err="1"/>
              <a:t>zu</a:t>
            </a:r>
            <a:r>
              <a:rPr lang="en-US" dirty="0"/>
              <a:t> </a:t>
            </a:r>
            <a:r>
              <a:rPr lang="en-US" dirty="0" err="1"/>
              <a:t>kaufen</a:t>
            </a:r>
            <a:r>
              <a:rPr lang="en-US" dirty="0"/>
              <a:t> </a:t>
            </a:r>
            <a:r>
              <a:rPr lang="en-US" dirty="0" err="1"/>
              <a:t>finden</a:t>
            </a:r>
            <a:r>
              <a:rPr lang="en-US" dirty="0"/>
              <a:t>, </a:t>
            </a:r>
            <a:r>
              <a:rPr lang="en-US" dirty="0" err="1"/>
              <a:t>dann</a:t>
            </a:r>
            <a:r>
              <a:rPr lang="en-US" dirty="0"/>
              <a:t> </a:t>
            </a:r>
            <a:r>
              <a:rPr lang="en-US" dirty="0" err="1"/>
              <a:t>wäre</a:t>
            </a:r>
            <a:r>
              <a:rPr lang="en-US" dirty="0"/>
              <a:t> </a:t>
            </a:r>
            <a:r>
              <a:rPr lang="en-US" dirty="0" err="1"/>
              <a:t>es</a:t>
            </a:r>
            <a:r>
              <a:rPr lang="en-US" dirty="0"/>
              <a:t> </a:t>
            </a:r>
            <a:r>
              <a:rPr lang="en-US" dirty="0" err="1"/>
              <a:t>wirklich</a:t>
            </a:r>
            <a:r>
              <a:rPr lang="en-US" dirty="0"/>
              <a:t> </a:t>
            </a:r>
            <a:r>
              <a:rPr lang="en-US" dirty="0" err="1"/>
              <a:t>wertlos</a:t>
            </a:r>
            <a:r>
              <a:rPr lang="en-US" dirty="0"/>
              <a:t>. Aber </a:t>
            </a:r>
            <a:r>
              <a:rPr lang="en-US" dirty="0" err="1"/>
              <a:t>wenn</a:t>
            </a:r>
            <a:r>
              <a:rPr lang="en-US" dirty="0"/>
              <a:t> </a:t>
            </a:r>
            <a:r>
              <a:rPr lang="en-US" dirty="0" err="1"/>
              <a:t>Sie</a:t>
            </a:r>
            <a:r>
              <a:rPr lang="en-US" dirty="0"/>
              <a:t> </a:t>
            </a:r>
            <a:r>
              <a:rPr lang="en-US" dirty="0" err="1"/>
              <a:t>wüßten</a:t>
            </a:r>
            <a:r>
              <a:rPr lang="en-US" dirty="0"/>
              <a:t>, </a:t>
            </a:r>
            <a:r>
              <a:rPr lang="en-US" dirty="0" err="1"/>
              <a:t>könnten</a:t>
            </a:r>
            <a:r>
              <a:rPr lang="en-US" dirty="0"/>
              <a:t> </a:t>
            </a:r>
            <a:r>
              <a:rPr lang="en-US" dirty="0" err="1"/>
              <a:t>Sie</a:t>
            </a:r>
            <a:r>
              <a:rPr lang="en-US" dirty="0"/>
              <a:t> </a:t>
            </a:r>
            <a:r>
              <a:rPr lang="en-US" dirty="0" err="1"/>
              <a:t>rufen</a:t>
            </a:r>
            <a:r>
              <a:rPr lang="en-US" dirty="0"/>
              <a:t> </a:t>
            </a:r>
            <a:r>
              <a:rPr lang="en-US" dirty="0" err="1"/>
              <a:t>Sie</a:t>
            </a:r>
            <a:r>
              <a:rPr lang="en-US" dirty="0"/>
              <a:t> </a:t>
            </a:r>
            <a:r>
              <a:rPr lang="en-US" dirty="0" err="1"/>
              <a:t>vermitteln</a:t>
            </a:r>
            <a:r>
              <a:rPr lang="en-US" dirty="0"/>
              <a:t> und </a:t>
            </a:r>
            <a:r>
              <a:rPr lang="en-US" dirty="0" err="1"/>
              <a:t>Ihr</a:t>
            </a:r>
            <a:r>
              <a:rPr lang="en-US" dirty="0"/>
              <a:t> Broker </a:t>
            </a:r>
            <a:r>
              <a:rPr lang="en-US" dirty="0" err="1"/>
              <a:t>könnte</a:t>
            </a:r>
            <a:r>
              <a:rPr lang="en-US" dirty="0"/>
              <a:t>, um </a:t>
            </a:r>
            <a:r>
              <a:rPr lang="en-US" dirty="0" err="1"/>
              <a:t>einen</a:t>
            </a:r>
            <a:r>
              <a:rPr lang="en-US" dirty="0"/>
              <a:t> </a:t>
            </a:r>
            <a:r>
              <a:rPr lang="en-US" dirty="0" err="1"/>
              <a:t>Austausch</a:t>
            </a:r>
            <a:r>
              <a:rPr lang="en-US" dirty="0"/>
              <a:t> </a:t>
            </a:r>
            <a:r>
              <a:rPr lang="en-US" dirty="0" err="1"/>
              <a:t>zu</a:t>
            </a:r>
            <a:r>
              <a:rPr lang="en-US" dirty="0"/>
              <a:t> </a:t>
            </a:r>
            <a:r>
              <a:rPr lang="en-US" dirty="0" err="1"/>
              <a:t>senden</a:t>
            </a:r>
            <a:r>
              <a:rPr lang="en-US" dirty="0"/>
              <a:t>, in der </a:t>
            </a:r>
            <a:r>
              <a:rPr lang="en-US" dirty="0" err="1"/>
              <a:t>alle</a:t>
            </a:r>
            <a:r>
              <a:rPr lang="en-US" dirty="0"/>
              <a:t> </a:t>
            </a:r>
            <a:r>
              <a:rPr lang="en-US" dirty="0" err="1"/>
              <a:t>Kunden</a:t>
            </a:r>
            <a:r>
              <a:rPr lang="en-US" dirty="0"/>
              <a:t> </a:t>
            </a:r>
            <a:r>
              <a:rPr lang="en-US" dirty="0" err="1"/>
              <a:t>würden</a:t>
            </a:r>
            <a:r>
              <a:rPr lang="en-US" dirty="0"/>
              <a:t> </a:t>
            </a:r>
            <a:r>
              <a:rPr lang="en-US" dirty="0" err="1"/>
              <a:t>durch</a:t>
            </a:r>
            <a:r>
              <a:rPr lang="en-US" dirty="0"/>
              <a:t> </a:t>
            </a:r>
            <a:r>
              <a:rPr lang="en-US" dirty="0" err="1"/>
              <a:t>Stehen</a:t>
            </a:r>
            <a:r>
              <a:rPr lang="en-US" dirty="0"/>
              <a:t>, </a:t>
            </a:r>
            <a:r>
              <a:rPr lang="en-US" dirty="0" err="1"/>
              <a:t>dann</a:t>
            </a:r>
            <a:r>
              <a:rPr lang="en-US" dirty="0"/>
              <a:t> </a:t>
            </a:r>
            <a:r>
              <a:rPr lang="en-US" dirty="0" err="1"/>
              <a:t>könnte</a:t>
            </a:r>
            <a:r>
              <a:rPr lang="en-US" dirty="0"/>
              <a:t> man </a:t>
            </a:r>
            <a:r>
              <a:rPr lang="en-US" dirty="0" err="1"/>
              <a:t>sicher</a:t>
            </a:r>
            <a:r>
              <a:rPr lang="en-US" dirty="0"/>
              <a:t> </a:t>
            </a:r>
            <a:r>
              <a:rPr lang="en-US" dirty="0" err="1"/>
              <a:t>sein</a:t>
            </a:r>
            <a:r>
              <a:rPr lang="en-US" dirty="0"/>
              <a:t>, </a:t>
            </a:r>
            <a:r>
              <a:rPr lang="en-US" dirty="0" err="1"/>
              <a:t>dass</a:t>
            </a:r>
            <a:r>
              <a:rPr lang="en-US" dirty="0"/>
              <a:t> </a:t>
            </a:r>
            <a:r>
              <a:rPr lang="en-US" dirty="0" err="1"/>
              <a:t>Ihre</a:t>
            </a:r>
            <a:r>
              <a:rPr lang="en-US" dirty="0"/>
              <a:t> </a:t>
            </a:r>
            <a:r>
              <a:rPr lang="en-US" dirty="0" err="1"/>
              <a:t>Aktien</a:t>
            </a:r>
            <a:r>
              <a:rPr lang="en-US" dirty="0"/>
              <a:t> </a:t>
            </a:r>
            <a:r>
              <a:rPr lang="en-US" dirty="0" err="1"/>
              <a:t>würden</a:t>
            </a:r>
            <a:r>
              <a:rPr lang="en-US" dirty="0"/>
              <a:t> an den </a:t>
            </a:r>
            <a:r>
              <a:rPr lang="en-US" dirty="0" err="1"/>
              <a:t>Meistbietenden</a:t>
            </a:r>
            <a:r>
              <a:rPr lang="en-US" dirty="0"/>
              <a:t> </a:t>
            </a:r>
            <a:r>
              <a:rPr lang="en-US" dirty="0" err="1"/>
              <a:t>verkauft</a:t>
            </a:r>
            <a:r>
              <a:rPr lang="en-US" dirty="0"/>
              <a:t> </a:t>
            </a:r>
            <a:r>
              <a:rPr lang="en-US" dirty="0" err="1"/>
              <a:t>werden</a:t>
            </a:r>
            <a:r>
              <a:rPr lang="en-US" dirty="0"/>
              <a:t>. Die </a:t>
            </a:r>
            <a:r>
              <a:rPr lang="en-US" dirty="0" err="1"/>
              <a:t>Börsen</a:t>
            </a:r>
            <a:r>
              <a:rPr lang="en-US" dirty="0"/>
              <a:t> </a:t>
            </a:r>
            <a:r>
              <a:rPr lang="en-US" dirty="0" err="1"/>
              <a:t>stellen</a:t>
            </a:r>
            <a:r>
              <a:rPr lang="en-US" dirty="0"/>
              <a:t> </a:t>
            </a:r>
            <a:r>
              <a:rPr lang="en-US" dirty="0" err="1"/>
              <a:t>diese</a:t>
            </a:r>
            <a:r>
              <a:rPr lang="en-US" dirty="0"/>
              <a:t> </a:t>
            </a:r>
            <a:r>
              <a:rPr lang="en-US" dirty="0" err="1"/>
              <a:t>Liquidität</a:t>
            </a:r>
            <a:r>
              <a:rPr lang="en-US" dirty="0"/>
              <a:t> und </a:t>
            </a:r>
            <a:r>
              <a:rPr lang="en-US" dirty="0" err="1"/>
              <a:t>Hilfe</a:t>
            </a:r>
            <a:r>
              <a:rPr lang="en-US" dirty="0"/>
              <a:t> </a:t>
            </a:r>
            <a:r>
              <a:rPr lang="en-US" dirty="0" err="1"/>
              <a:t>zu</a:t>
            </a:r>
            <a:r>
              <a:rPr lang="en-US" dirty="0"/>
              <a:t> </a:t>
            </a:r>
            <a:r>
              <a:rPr lang="en-US" dirty="0" err="1"/>
              <a:t>versichern</a:t>
            </a:r>
            <a:r>
              <a:rPr lang="en-US" dirty="0"/>
              <a:t>, </a:t>
            </a:r>
            <a:r>
              <a:rPr lang="en-US" dirty="0" err="1"/>
              <a:t>dass</a:t>
            </a:r>
            <a:r>
              <a:rPr lang="en-US" dirty="0"/>
              <a:t> die </a:t>
            </a:r>
            <a:r>
              <a:rPr lang="en-US" dirty="0" err="1"/>
              <a:t>Verkäufer</a:t>
            </a:r>
            <a:r>
              <a:rPr lang="en-US" dirty="0"/>
              <a:t> </a:t>
            </a:r>
            <a:r>
              <a:rPr lang="en-US" dirty="0" err="1"/>
              <a:t>bekommen</a:t>
            </a:r>
            <a:r>
              <a:rPr lang="en-US" dirty="0"/>
              <a:t> den </a:t>
            </a:r>
            <a:r>
              <a:rPr lang="en-US" dirty="0" err="1"/>
              <a:t>höchsten</a:t>
            </a:r>
            <a:r>
              <a:rPr lang="en-US" dirty="0"/>
              <a:t> </a:t>
            </a:r>
            <a:r>
              <a:rPr lang="en-US" dirty="0" err="1"/>
              <a:t>Preis</a:t>
            </a:r>
            <a:r>
              <a:rPr lang="en-US" dirty="0"/>
              <a:t> </a:t>
            </a:r>
            <a:r>
              <a:rPr lang="en-US" dirty="0" err="1"/>
              <a:t>möglich</a:t>
            </a:r>
            <a:r>
              <a:rPr lang="en-US" dirty="0"/>
              <a:t> und </a:t>
            </a:r>
            <a:r>
              <a:rPr lang="en-US" dirty="0" err="1"/>
              <a:t>Käufer</a:t>
            </a:r>
            <a:r>
              <a:rPr lang="en-US" dirty="0"/>
              <a:t> </a:t>
            </a:r>
            <a:r>
              <a:rPr lang="en-US" dirty="0" err="1"/>
              <a:t>können</a:t>
            </a:r>
            <a:r>
              <a:rPr lang="en-US" dirty="0"/>
              <a:t> </a:t>
            </a:r>
            <a:r>
              <a:rPr lang="en-US" dirty="0" err="1"/>
              <a:t>bei</a:t>
            </a:r>
            <a:r>
              <a:rPr lang="en-US" dirty="0"/>
              <a:t> der </a:t>
            </a:r>
            <a:r>
              <a:rPr lang="en-US" dirty="0" err="1"/>
              <a:t>niedrigsten</a:t>
            </a:r>
            <a:r>
              <a:rPr lang="en-US" dirty="0"/>
              <a:t> </a:t>
            </a:r>
            <a:r>
              <a:rPr lang="en-US" dirty="0" err="1"/>
              <a:t>möglichen</a:t>
            </a:r>
            <a:r>
              <a:rPr lang="en-US" dirty="0"/>
              <a:t> </a:t>
            </a:r>
            <a:r>
              <a:rPr lang="en-US" dirty="0" err="1"/>
              <a:t>Preis</a:t>
            </a:r>
            <a:r>
              <a:rPr lang="en-US" dirty="0"/>
              <a:t> </a:t>
            </a:r>
            <a:r>
              <a:rPr lang="en-US" dirty="0" err="1"/>
              <a:t>zu</a:t>
            </a:r>
            <a:r>
              <a:rPr lang="en-US" dirty="0"/>
              <a:t> </a:t>
            </a:r>
            <a:r>
              <a:rPr lang="en-US" dirty="0" err="1"/>
              <a:t>kaufen</a:t>
            </a:r>
            <a:r>
              <a:rPr lang="en-US" dirty="0"/>
              <a:t>.</a:t>
            </a:r>
            <a:endParaRPr lang="en-US" dirty="0">
              <a:effectLst/>
            </a:endParaRPr>
          </a:p>
        </p:txBody>
      </p:sp>
    </p:spTree>
    <p:extLst>
      <p:ext uri="{BB962C8B-B14F-4D97-AF65-F5344CB8AC3E}">
        <p14:creationId xmlns:p14="http://schemas.microsoft.com/office/powerpoint/2010/main" val="392931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Virtuelle Tour durch das New York Stock Exchange</a:t>
            </a:r>
            <a:endParaRPr lang="en-US" dirty="0"/>
          </a:p>
        </p:txBody>
      </p:sp>
      <p:sp>
        <p:nvSpPr>
          <p:cNvPr id="3" name="TextBox 2"/>
          <p:cNvSpPr txBox="1"/>
          <p:nvPr/>
        </p:nvSpPr>
        <p:spPr>
          <a:xfrm>
            <a:off x="3429000" y="2552700"/>
            <a:ext cx="4381500" cy="707886"/>
          </a:xfrm>
          <a:prstGeom prst="rect">
            <a:avLst/>
          </a:prstGeom>
          <a:noFill/>
        </p:spPr>
        <p:txBody>
          <a:bodyPr wrap="square" rtlCol="0">
            <a:spAutoFit/>
          </a:bodyPr>
          <a:lstStyle/>
          <a:p>
            <a:pPr algn="ctr"/>
            <a:r>
              <a:rPr lang="en-US" sz="4000" dirty="0" smtClean="0">
                <a:hlinkClick r:id="rId2"/>
              </a:rPr>
              <a:t>Click Here</a:t>
            </a:r>
            <a:endParaRPr lang="en-US" sz="4000" dirty="0"/>
          </a:p>
        </p:txBody>
      </p:sp>
    </p:spTree>
    <p:extLst>
      <p:ext uri="{BB962C8B-B14F-4D97-AF65-F5344CB8AC3E}">
        <p14:creationId xmlns:p14="http://schemas.microsoft.com/office/powerpoint/2010/main" val="987075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fontScale="90000"/>
          </a:bodyPr>
          <a:lstStyle/>
          <a:p>
            <a:r>
              <a:rPr lang="en-US" b="1" dirty="0"/>
              <a:t>Difference Between Dow, NASDAQ and S&amp;P 500</a:t>
            </a:r>
            <a:br>
              <a:rPr lang="en-US" b="1" dirty="0"/>
            </a:br>
            <a:endParaRPr lang="en-US" dirty="0"/>
          </a:p>
        </p:txBody>
      </p:sp>
      <p:sp>
        <p:nvSpPr>
          <p:cNvPr id="3" name="Content Placeholder 2"/>
          <p:cNvSpPr>
            <a:spLocks noGrp="1"/>
          </p:cNvSpPr>
          <p:nvPr>
            <p:ph idx="1"/>
          </p:nvPr>
        </p:nvSpPr>
        <p:spPr>
          <a:xfrm>
            <a:off x="838200" y="1447800"/>
            <a:ext cx="10515600" cy="5245100"/>
          </a:xfrm>
        </p:spPr>
        <p:txBody>
          <a:bodyPr>
            <a:normAutofit/>
          </a:bodyPr>
          <a:lstStyle/>
          <a:p>
            <a:r>
              <a:rPr lang="de-DE" sz="2400" dirty="0" smtClean="0"/>
              <a:t>Der </a:t>
            </a:r>
            <a:r>
              <a:rPr lang="de-DE" sz="2400" dirty="0"/>
              <a:t>Hauptunterschied darin, dass die NASDAQ ein Austausch, ähnlich wie der New York Stock Exchange. </a:t>
            </a:r>
            <a:endParaRPr lang="de-DE" sz="2400" dirty="0" smtClean="0"/>
          </a:p>
          <a:p>
            <a:r>
              <a:rPr lang="de-DE" sz="2400" dirty="0" smtClean="0"/>
              <a:t>Der </a:t>
            </a:r>
            <a:r>
              <a:rPr lang="de-DE" sz="2400" dirty="0"/>
              <a:t>Dow und der S &amp; P 500 sind </a:t>
            </a:r>
            <a:r>
              <a:rPr lang="de-DE" sz="2400" dirty="0">
                <a:solidFill>
                  <a:srgbClr val="FF0000"/>
                </a:solidFill>
              </a:rPr>
              <a:t>Indizes</a:t>
            </a:r>
            <a:r>
              <a:rPr lang="de-DE" sz="2400" dirty="0"/>
              <a:t>, die die Performance von ausgewählten Aktien zu verfolgen. Der NASDAQ Berichte zu allen Leistungen aller Unternehmen, die mit ihm aufgeführt haben</a:t>
            </a:r>
            <a:r>
              <a:rPr lang="de-DE" sz="2400" dirty="0" smtClean="0"/>
              <a:t>.</a:t>
            </a:r>
          </a:p>
          <a:p>
            <a:r>
              <a:rPr lang="de-DE" sz="2400" dirty="0" smtClean="0">
                <a:solidFill>
                  <a:srgbClr val="FF0000"/>
                </a:solidFill>
              </a:rPr>
              <a:t> Definition</a:t>
            </a:r>
            <a:r>
              <a:rPr lang="de-DE" sz="2400" dirty="0">
                <a:solidFill>
                  <a:srgbClr val="FF0000"/>
                </a:solidFill>
              </a:rPr>
              <a:t>: Ein statistisches Maß der Veränderung in einer Volkswirtschaft oder ein Wertpapiermarkt. Im Fall der Finanzmärkte, ist ein Index, eine imaginäre Portfolio aus Wertpapieren, die einen bestimmten Markt oder einen Teil davon. Jeder Index hat seine eigene Berechnungsmethode und wird gewöhnlich in einem Wechsel von einem Grundwert ausgedrückt. Somit ist die prozentuale Veränderung wichtiger als die tatsächlichen numerischen Wert.</a:t>
            </a:r>
            <a:endParaRPr lang="de-DE" sz="2400" dirty="0">
              <a:solidFill>
                <a:srgbClr val="FF0000"/>
              </a:solidFill>
              <a:effectLst/>
            </a:endParaRPr>
          </a:p>
        </p:txBody>
      </p:sp>
    </p:spTree>
    <p:extLst>
      <p:ext uri="{BB962C8B-B14F-4D97-AF65-F5344CB8AC3E}">
        <p14:creationId xmlns:p14="http://schemas.microsoft.com/office/powerpoint/2010/main" val="4288548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de-DE" dirty="0"/>
              <a:t>Unterschied zwischen Dow, Nasdaq und S &amp; P 500</a:t>
            </a:r>
            <a:endParaRPr lang="en-US" dirty="0"/>
          </a:p>
        </p:txBody>
      </p:sp>
      <p:sp>
        <p:nvSpPr>
          <p:cNvPr id="3" name="Content Placeholder 2"/>
          <p:cNvSpPr>
            <a:spLocks noGrp="1"/>
          </p:cNvSpPr>
          <p:nvPr>
            <p:ph idx="1"/>
          </p:nvPr>
        </p:nvSpPr>
        <p:spPr>
          <a:xfrm>
            <a:off x="838200" y="1447800"/>
            <a:ext cx="10515600" cy="5245100"/>
          </a:xfrm>
        </p:spPr>
        <p:txBody>
          <a:bodyPr>
            <a:normAutofit fontScale="92500" lnSpcReduction="10000"/>
          </a:bodyPr>
          <a:lstStyle/>
          <a:p>
            <a:r>
              <a:rPr lang="de-DE" sz="2800" dirty="0"/>
              <a:t>Wenn die Leute beziehen sich auf die Dow, beziehen sie sich auf eine der drei Indizes, der Dow Jones Industrial Average. Dies folgt der Aktienkurse der 30 Unternehmen von der Redaktion des Wall Street Journal ausgewählt, um ihre Industrie zu vertreten. Sie neigen dazu, große, namhafte Unternehmen wie General Electric und Kraft Foods sein</a:t>
            </a:r>
            <a:r>
              <a:rPr lang="de-DE" sz="2800" dirty="0" smtClean="0"/>
              <a:t>.</a:t>
            </a:r>
          </a:p>
          <a:p>
            <a:r>
              <a:rPr lang="de-DE" sz="2800" dirty="0" smtClean="0"/>
              <a:t>Der </a:t>
            </a:r>
            <a:r>
              <a:rPr lang="de-DE" sz="2800" dirty="0"/>
              <a:t>S &amp; P 500 bildet die 500 am häufigsten gehaltenen Aktien an der NYSE. Der S &amp; P 500 tendiert breiter zu sein, in der Hoffnung, eine größere Vertretung von Unternehmen aus verschiedenen Branchen und Industriegruppen haben. Da hat es mehr Finanzwerte als entweder der NASDAQ oder der Dow hat es nicht so gut durchgeführt, wie die beiden anderen seit der Finanzkrise von 2008.</a:t>
            </a:r>
            <a:endParaRPr lang="en-US" dirty="0"/>
          </a:p>
        </p:txBody>
      </p:sp>
    </p:spTree>
    <p:extLst>
      <p:ext uri="{BB962C8B-B14F-4D97-AF65-F5344CB8AC3E}">
        <p14:creationId xmlns:p14="http://schemas.microsoft.com/office/powerpoint/2010/main" val="30515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de-DE" dirty="0"/>
              <a:t>Unternehmen von der DJIA verfolgt</a:t>
            </a:r>
            <a:endParaRPr lang="en-US" dirty="0"/>
          </a:p>
        </p:txBody>
      </p:sp>
      <p:sp>
        <p:nvSpPr>
          <p:cNvPr id="3" name="Content Placeholder 2"/>
          <p:cNvSpPr>
            <a:spLocks noGrp="1"/>
          </p:cNvSpPr>
          <p:nvPr>
            <p:ph idx="1"/>
          </p:nvPr>
        </p:nvSpPr>
        <p:spPr>
          <a:xfrm>
            <a:off x="838200" y="1447800"/>
            <a:ext cx="10515600" cy="5245100"/>
          </a:xfrm>
        </p:spPr>
        <p:txBody>
          <a:bodyPr>
            <a:normAutofit/>
          </a:bodyPr>
          <a:lstStyle/>
          <a:p>
            <a:r>
              <a:rPr lang="de-DE" sz="4000" dirty="0"/>
              <a:t>Es gibt 30 Unternehmen, die Teil des DJIA-Index sind.</a:t>
            </a:r>
            <a:endParaRPr lang="en-US" sz="4000" dirty="0" smtClean="0"/>
          </a:p>
          <a:p>
            <a:r>
              <a:rPr lang="en-US" sz="4000" dirty="0" smtClean="0">
                <a:hlinkClick r:id="rId2"/>
              </a:rPr>
              <a:t>DJIA</a:t>
            </a:r>
            <a:endParaRPr lang="en-US" sz="4000" dirty="0"/>
          </a:p>
        </p:txBody>
      </p:sp>
    </p:spTree>
    <p:extLst>
      <p:ext uri="{BB962C8B-B14F-4D97-AF65-F5344CB8AC3E}">
        <p14:creationId xmlns:p14="http://schemas.microsoft.com/office/powerpoint/2010/main" val="105460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557" y="345077"/>
            <a:ext cx="9863666" cy="1320800"/>
          </a:xfrm>
        </p:spPr>
        <p:txBody>
          <a:bodyPr>
            <a:normAutofit/>
          </a:bodyPr>
          <a:lstStyle/>
          <a:p>
            <a:r>
              <a:rPr lang="de-DE" dirty="0"/>
              <a:t>Unternehmen von der S &amp; P 500 verfolgt</a:t>
            </a:r>
            <a:endParaRPr lang="en-US" dirty="0"/>
          </a:p>
        </p:txBody>
      </p:sp>
      <p:sp>
        <p:nvSpPr>
          <p:cNvPr id="3" name="Content Placeholder 2"/>
          <p:cNvSpPr>
            <a:spLocks noGrp="1"/>
          </p:cNvSpPr>
          <p:nvPr>
            <p:ph idx="1"/>
          </p:nvPr>
        </p:nvSpPr>
        <p:spPr>
          <a:xfrm>
            <a:off x="838200" y="1447800"/>
            <a:ext cx="10515600" cy="5245100"/>
          </a:xfrm>
        </p:spPr>
        <p:txBody>
          <a:bodyPr>
            <a:normAutofit lnSpcReduction="10000"/>
          </a:bodyPr>
          <a:lstStyle/>
          <a:p>
            <a:endParaRPr lang="de-DE" sz="5400" dirty="0"/>
          </a:p>
          <a:p>
            <a:r>
              <a:rPr lang="de-DE" sz="5400" dirty="0"/>
              <a:t>Es gibt 500 Unternehmen, die von diesem Index verfolgt werden.</a:t>
            </a:r>
          </a:p>
          <a:p>
            <a:pPr marL="0" indent="0">
              <a:buNone/>
            </a:pPr>
            <a:endParaRPr lang="en-US" sz="5400" dirty="0"/>
          </a:p>
          <a:p>
            <a:r>
              <a:rPr lang="en-US" sz="5400" dirty="0" smtClean="0">
                <a:hlinkClick r:id="rId2"/>
              </a:rPr>
              <a:t>S &amp;P 500 </a:t>
            </a:r>
            <a:endParaRPr lang="en-US" sz="5400" dirty="0"/>
          </a:p>
        </p:txBody>
      </p:sp>
    </p:spTree>
    <p:extLst>
      <p:ext uri="{BB962C8B-B14F-4D97-AF65-F5344CB8AC3E}">
        <p14:creationId xmlns:p14="http://schemas.microsoft.com/office/powerpoint/2010/main" val="2426025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de-DE" dirty="0"/>
              <a:t/>
            </a:r>
            <a:br>
              <a:rPr lang="de-DE" dirty="0"/>
            </a:br>
            <a:r>
              <a:rPr lang="de-DE" dirty="0"/>
              <a:t>Wie man Geld mit Aktien machen?</a:t>
            </a:r>
            <a:endParaRPr lang="de-DE" dirty="0">
              <a:effectLst/>
            </a:endParaRPr>
          </a:p>
        </p:txBody>
      </p:sp>
      <p:sp>
        <p:nvSpPr>
          <p:cNvPr id="3" name="Content Placeholder 2"/>
          <p:cNvSpPr>
            <a:spLocks noGrp="1"/>
          </p:cNvSpPr>
          <p:nvPr>
            <p:ph idx="1"/>
          </p:nvPr>
        </p:nvSpPr>
        <p:spPr>
          <a:xfrm>
            <a:off x="838200" y="1447800"/>
            <a:ext cx="10515600" cy="5245100"/>
          </a:xfrm>
        </p:spPr>
        <p:txBody>
          <a:bodyPr>
            <a:normAutofit/>
          </a:bodyPr>
          <a:lstStyle/>
          <a:p>
            <a:r>
              <a:rPr lang="de-DE" sz="5400" dirty="0"/>
              <a:t>1) durch den Anstieg der Kurs einer Aktie (Gewinn, wenn Sie verkaufen) </a:t>
            </a:r>
            <a:br>
              <a:rPr lang="de-DE" sz="5400" dirty="0"/>
            </a:br>
            <a:r>
              <a:rPr lang="de-DE" sz="5400" dirty="0"/>
              <a:t>2) durch die Dividenden, die Unternehmen zahlen, um ihre Aktionäre (Cash zu Ihnen!)</a:t>
            </a:r>
            <a:endParaRPr lang="en-US" sz="5400" dirty="0"/>
          </a:p>
        </p:txBody>
      </p:sp>
    </p:spTree>
    <p:extLst>
      <p:ext uri="{BB962C8B-B14F-4D97-AF65-F5344CB8AC3E}">
        <p14:creationId xmlns:p14="http://schemas.microsoft.com/office/powerpoint/2010/main" val="4224300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Was ist Stock?</a:t>
            </a:r>
            <a:endParaRPr lang="en-US" dirty="0"/>
          </a:p>
        </p:txBody>
      </p:sp>
      <p:sp>
        <p:nvSpPr>
          <p:cNvPr id="3" name="Content Placeholder 2"/>
          <p:cNvSpPr>
            <a:spLocks noGrp="1"/>
          </p:cNvSpPr>
          <p:nvPr>
            <p:ph idx="1"/>
          </p:nvPr>
        </p:nvSpPr>
        <p:spPr/>
        <p:txBody>
          <a:bodyPr>
            <a:normAutofit lnSpcReduction="10000"/>
          </a:bodyPr>
          <a:lstStyle/>
          <a:p>
            <a:r>
              <a:rPr lang="de-DE" sz="3600" dirty="0" smtClean="0"/>
              <a:t>Aktien </a:t>
            </a:r>
            <a:r>
              <a:rPr lang="de-DE" sz="3600" dirty="0"/>
              <a:t>sind Anteilsverhältnisse in einem Unternehmen. Es heißt, Sie einen Anspruch auf die Vermögenswerte und Ertrags des Unternehmens haben. </a:t>
            </a:r>
            <a:endParaRPr lang="de-DE" sz="3600" dirty="0" smtClean="0"/>
          </a:p>
          <a:p>
            <a:r>
              <a:rPr lang="de-DE" sz="3600" dirty="0" smtClean="0"/>
              <a:t>Egal</a:t>
            </a:r>
            <a:r>
              <a:rPr lang="de-DE" sz="3600" dirty="0"/>
              <a:t>, ob Sie Aktien, Aktien, oder Aktien sagen, es bedeutet, die gleiche Sache.</a:t>
            </a:r>
            <a:endParaRPr lang="de-DE" sz="3600" dirty="0">
              <a:effectLst/>
            </a:endParaRPr>
          </a:p>
        </p:txBody>
      </p:sp>
    </p:spTree>
    <p:extLst>
      <p:ext uri="{BB962C8B-B14F-4D97-AF65-F5344CB8AC3E}">
        <p14:creationId xmlns:p14="http://schemas.microsoft.com/office/powerpoint/2010/main" val="3388560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en-US" dirty="0"/>
              <a:t/>
            </a:r>
            <a:br>
              <a:rPr lang="en-US" dirty="0"/>
            </a:br>
            <a:r>
              <a:rPr lang="en-US" dirty="0"/>
              <a:t>Was </a:t>
            </a:r>
            <a:r>
              <a:rPr lang="en-US" dirty="0" err="1"/>
              <a:t>sind</a:t>
            </a:r>
            <a:r>
              <a:rPr lang="en-US" dirty="0"/>
              <a:t> </a:t>
            </a:r>
            <a:r>
              <a:rPr lang="en-US" dirty="0" err="1"/>
              <a:t>Dividenden</a:t>
            </a:r>
            <a:r>
              <a:rPr lang="en-US" dirty="0"/>
              <a:t>?</a:t>
            </a:r>
            <a:endParaRPr lang="en-US" dirty="0">
              <a:effectLst/>
            </a:endParaRPr>
          </a:p>
        </p:txBody>
      </p:sp>
      <p:sp>
        <p:nvSpPr>
          <p:cNvPr id="3" name="Content Placeholder 2"/>
          <p:cNvSpPr>
            <a:spLocks noGrp="1"/>
          </p:cNvSpPr>
          <p:nvPr>
            <p:ph idx="1"/>
          </p:nvPr>
        </p:nvSpPr>
        <p:spPr>
          <a:xfrm>
            <a:off x="838200" y="1447800"/>
            <a:ext cx="10515600" cy="5245100"/>
          </a:xfrm>
        </p:spPr>
        <p:txBody>
          <a:bodyPr>
            <a:normAutofit lnSpcReduction="10000"/>
          </a:bodyPr>
          <a:lstStyle/>
          <a:p>
            <a:r>
              <a:rPr lang="de-DE" sz="2400" dirty="0"/>
              <a:t>Es ist eine direkte Barauslagen pro Aktie gehört. Unternehmen tatsächlich senden Sie Schecks in der Post (in der Regel alle 3 Monate) für den Besitz ihrer Lager! </a:t>
            </a:r>
            <a:endParaRPr lang="de-DE" sz="2400" dirty="0" smtClean="0"/>
          </a:p>
          <a:p>
            <a:r>
              <a:rPr lang="de-DE" sz="2400" dirty="0" smtClean="0"/>
              <a:t>Unternehmen</a:t>
            </a:r>
            <a:r>
              <a:rPr lang="de-DE" sz="2400" dirty="0"/>
              <a:t>, die stabile Erträge generieren und haben mehr Geld als benötigt wird, um zusätzliche Wachstumschancen zu finanzieren zahlen einen Teil ihrer Reserven als "Dividenden." </a:t>
            </a:r>
            <a:br>
              <a:rPr lang="de-DE" sz="2400" dirty="0"/>
            </a:br>
            <a:r>
              <a:rPr lang="de-DE" sz="2400" dirty="0"/>
              <a:t/>
            </a:r>
            <a:br>
              <a:rPr lang="de-DE" sz="2400" dirty="0"/>
            </a:br>
            <a:endParaRPr lang="de-DE" sz="2400" dirty="0" smtClean="0"/>
          </a:p>
          <a:p>
            <a:r>
              <a:rPr lang="de-DE" sz="2400" dirty="0" smtClean="0"/>
              <a:t>Einige </a:t>
            </a:r>
            <a:r>
              <a:rPr lang="de-DE" sz="2400" dirty="0"/>
              <a:t>größere Unternehmen sogar, dass die Dividende, die sie normalerweise bezahlen Sie und kaufen Sie zusätzliche Aktien der Gesellschaft. Dies nennt man eine Tropf (Dividenden Re-Investitionsplan). Wenn Ihr Apple-Aktie zahlte eine Bardividende von $ 1 je Aktie, dann ist dein 1.000 Aktien der Apple würde verdienen Sie $ 1.000.</a:t>
            </a:r>
            <a:endParaRPr lang="en-US" sz="5400" dirty="0"/>
          </a:p>
        </p:txBody>
      </p:sp>
    </p:spTree>
    <p:extLst>
      <p:ext uri="{BB962C8B-B14F-4D97-AF65-F5344CB8AC3E}">
        <p14:creationId xmlns:p14="http://schemas.microsoft.com/office/powerpoint/2010/main" val="1427543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266700"/>
            <a:ext cx="9863666" cy="1320800"/>
          </a:xfrm>
        </p:spPr>
        <p:txBody>
          <a:bodyPr>
            <a:normAutofit/>
          </a:bodyPr>
          <a:lstStyle/>
          <a:p>
            <a:r>
              <a:rPr lang="de-DE" dirty="0"/>
              <a:t>Etwas zu betrachten</a:t>
            </a:r>
            <a:endParaRPr lang="en-US" dirty="0"/>
          </a:p>
        </p:txBody>
      </p:sp>
      <p:sp>
        <p:nvSpPr>
          <p:cNvPr id="3" name="Content Placeholder 2"/>
          <p:cNvSpPr>
            <a:spLocks noGrp="1"/>
          </p:cNvSpPr>
          <p:nvPr>
            <p:ph idx="1"/>
          </p:nvPr>
        </p:nvSpPr>
        <p:spPr>
          <a:xfrm>
            <a:off x="838200" y="1447800"/>
            <a:ext cx="10515600" cy="5245100"/>
          </a:xfrm>
        </p:spPr>
        <p:txBody>
          <a:bodyPr>
            <a:normAutofit fontScale="92500"/>
          </a:bodyPr>
          <a:lstStyle/>
          <a:p>
            <a:pPr lvl="0" defTabSz="914400" eaLnBrk="0" fontAlgn="base" hangingPunct="0">
              <a:spcBef>
                <a:spcPct val="0"/>
              </a:spcBef>
              <a:spcAft>
                <a:spcPct val="0"/>
              </a:spcAft>
              <a:buClrTx/>
              <a:buSzTx/>
            </a:pPr>
            <a:r>
              <a:rPr lang="de-DE" sz="2800" dirty="0"/>
              <a:t>Über lange Zeiträume, sind die Bestände sich als sehr wertvolle Investition aufgrund ihrer sehr guten Rendite. In den letzten 100 Jahren, die Bestände haben sich im Durchschnitt etwa 6% pro Jahr weg. Dividenden fügen über weitere 1,5% pro Jahr. </a:t>
            </a:r>
            <a:br>
              <a:rPr lang="de-DE" sz="2800" dirty="0"/>
            </a:br>
            <a:r>
              <a:rPr lang="de-DE" sz="2800" dirty="0"/>
              <a:t/>
            </a:r>
            <a:br>
              <a:rPr lang="de-DE" sz="2800" dirty="0"/>
            </a:br>
            <a:endParaRPr lang="de-DE" sz="2800" dirty="0" smtClean="0"/>
          </a:p>
          <a:p>
            <a:pPr lvl="0" defTabSz="914400" eaLnBrk="0" fontAlgn="base" hangingPunct="0">
              <a:spcBef>
                <a:spcPct val="0"/>
              </a:spcBef>
              <a:spcAft>
                <a:spcPct val="0"/>
              </a:spcAft>
              <a:buClrTx/>
              <a:buSzTx/>
            </a:pPr>
            <a:r>
              <a:rPr lang="de-DE" sz="2800" dirty="0" smtClean="0"/>
              <a:t>Die </a:t>
            </a:r>
            <a:r>
              <a:rPr lang="de-DE" sz="2800" dirty="0"/>
              <a:t>Preise und Werte der Aktien sind volatil. Einige können sich dramatisch zum Besseren oder Schlechteren verändern, und schnell, während andere für längere Zeit stabil bleiben. </a:t>
            </a:r>
            <a:br>
              <a:rPr lang="de-DE" sz="2800" dirty="0"/>
            </a:br>
            <a:r>
              <a:rPr lang="de-DE" sz="2800"/>
              <a:t/>
            </a:r>
            <a:br>
              <a:rPr lang="de-DE" sz="2800"/>
            </a:br>
            <a:endParaRPr lang="de-DE" sz="2800" smtClean="0"/>
          </a:p>
          <a:p>
            <a:pPr lvl="0" defTabSz="914400" eaLnBrk="0" fontAlgn="base" hangingPunct="0">
              <a:spcBef>
                <a:spcPct val="0"/>
              </a:spcBef>
              <a:spcAft>
                <a:spcPct val="0"/>
              </a:spcAft>
              <a:buClrTx/>
              <a:buSzTx/>
            </a:pPr>
            <a:r>
              <a:rPr lang="de-DE" sz="2800" dirty="0" smtClean="0"/>
              <a:t>Anders </a:t>
            </a:r>
            <a:r>
              <a:rPr lang="de-DE" sz="2800" dirty="0"/>
              <a:t>als die meisten Bank Giro-und Sparkonten, sind Investitionen in Aktien NICHT von der FDIC garantiert.</a:t>
            </a:r>
            <a:endParaRPr lang="en-US" altLang="en-US" sz="5400" dirty="0">
              <a:solidFill>
                <a:schemeClr val="tx1"/>
              </a:solidFill>
              <a:latin typeface="Arial" panose="020B0604020202020204" pitchFamily="34" charset="0"/>
            </a:endParaRPr>
          </a:p>
        </p:txBody>
      </p:sp>
    </p:spTree>
    <p:extLst>
      <p:ext uri="{BB962C8B-B14F-4D97-AF65-F5344CB8AC3E}">
        <p14:creationId xmlns:p14="http://schemas.microsoft.com/office/powerpoint/2010/main" val="351604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JrGp4ofULzQ"/>
          <p:cNvPicPr>
            <a:picLocks noRot="1" noChangeAspect="1"/>
          </p:cNvPicPr>
          <p:nvPr>
            <a:videoFile r:link="rId1"/>
          </p:nvPr>
        </p:nvPicPr>
        <p:blipFill>
          <a:blip r:embed="rId3"/>
          <a:stretch>
            <a:fillRect/>
          </a:stretch>
        </p:blipFill>
        <p:spPr>
          <a:xfrm>
            <a:off x="1397000" y="749300"/>
            <a:ext cx="9462911" cy="5322888"/>
          </a:xfrm>
          <a:prstGeom prst="rect">
            <a:avLst/>
          </a:prstGeom>
        </p:spPr>
      </p:pic>
    </p:spTree>
    <p:extLst>
      <p:ext uri="{BB962C8B-B14F-4D97-AF65-F5344CB8AC3E}">
        <p14:creationId xmlns:p14="http://schemas.microsoft.com/office/powerpoint/2010/main" val="3230811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934" y="330200"/>
            <a:ext cx="8596668" cy="1320800"/>
          </a:xfrm>
        </p:spPr>
        <p:txBody>
          <a:bodyPr>
            <a:normAutofit fontScale="90000"/>
          </a:bodyPr>
          <a:lstStyle/>
          <a:p>
            <a:r>
              <a:rPr lang="en-US" dirty="0"/>
              <a:t/>
            </a:r>
            <a:br>
              <a:rPr lang="en-US" dirty="0"/>
            </a:br>
            <a:r>
              <a:rPr lang="en-US" dirty="0"/>
              <a:t>Was </a:t>
            </a:r>
            <a:r>
              <a:rPr lang="en-US" dirty="0" err="1"/>
              <a:t>ist</a:t>
            </a:r>
            <a:r>
              <a:rPr lang="en-US" dirty="0"/>
              <a:t> </a:t>
            </a:r>
            <a:r>
              <a:rPr lang="en-US" dirty="0" err="1"/>
              <a:t>Aktionär</a:t>
            </a:r>
            <a:r>
              <a:rPr lang="en-US" dirty="0"/>
              <a:t>?</a:t>
            </a:r>
            <a:br>
              <a:rPr lang="en-US" dirty="0"/>
            </a:br>
            <a:endParaRPr lang="en-US" dirty="0"/>
          </a:p>
        </p:txBody>
      </p:sp>
      <p:sp>
        <p:nvSpPr>
          <p:cNvPr id="3" name="Content Placeholder 2"/>
          <p:cNvSpPr>
            <a:spLocks noGrp="1"/>
          </p:cNvSpPr>
          <p:nvPr>
            <p:ph idx="1"/>
          </p:nvPr>
        </p:nvSpPr>
        <p:spPr/>
        <p:txBody>
          <a:bodyPr>
            <a:normAutofit/>
          </a:bodyPr>
          <a:lstStyle/>
          <a:p>
            <a:r>
              <a:rPr lang="de-DE" sz="3600" dirty="0"/>
              <a:t>Als ein Aktionär oder Aktionärs heißt, Sie besitzen Aktien der Gesellschaft. </a:t>
            </a:r>
            <a:endParaRPr lang="de-DE" sz="3600" dirty="0" smtClean="0"/>
          </a:p>
          <a:p>
            <a:r>
              <a:rPr lang="de-DE" sz="3600" dirty="0" smtClean="0"/>
              <a:t>In </a:t>
            </a:r>
            <a:r>
              <a:rPr lang="de-DE" sz="3600" dirty="0"/>
              <a:t>den alten Tagen würden Sie tatsächlich eine Aktienzertifikat, aber in der heutigen digitalen Zeitalter - werden Sie nicht.</a:t>
            </a:r>
            <a:endParaRPr lang="en-US" sz="3600" dirty="0"/>
          </a:p>
        </p:txBody>
      </p:sp>
    </p:spTree>
    <p:extLst>
      <p:ext uri="{BB962C8B-B14F-4D97-AF65-F5344CB8AC3E}">
        <p14:creationId xmlns:p14="http://schemas.microsoft.com/office/powerpoint/2010/main" val="1919262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72045" y="568176"/>
            <a:ext cx="8987245" cy="5811752"/>
          </a:xfrm>
          <a:prstGeom prst="rect">
            <a:avLst/>
          </a:prstGeom>
        </p:spPr>
      </p:pic>
    </p:spTree>
    <p:extLst>
      <p:ext uri="{BB962C8B-B14F-4D97-AF65-F5344CB8AC3E}">
        <p14:creationId xmlns:p14="http://schemas.microsoft.com/office/powerpoint/2010/main" val="322749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Stock Market?</a:t>
            </a:r>
            <a:endParaRPr lang="en-US" dirty="0"/>
          </a:p>
        </p:txBody>
      </p:sp>
      <p:sp>
        <p:nvSpPr>
          <p:cNvPr id="3" name="Content Placeholder 2"/>
          <p:cNvSpPr>
            <a:spLocks noGrp="1"/>
          </p:cNvSpPr>
          <p:nvPr>
            <p:ph idx="1"/>
          </p:nvPr>
        </p:nvSpPr>
        <p:spPr>
          <a:xfrm>
            <a:off x="685800" y="1690688"/>
            <a:ext cx="10515600" cy="4919663"/>
          </a:xfrm>
        </p:spPr>
        <p:txBody>
          <a:bodyPr>
            <a:normAutofit/>
          </a:bodyPr>
          <a:lstStyle/>
          <a:p>
            <a:endParaRPr lang="de-DE" dirty="0"/>
          </a:p>
          <a:p>
            <a:r>
              <a:rPr lang="de-DE" sz="2400" dirty="0"/>
              <a:t>Von "Markt" meinen wir die Zehntausende von Menschen auf der ganzen Welt, die folgenden sind eine Aktie zu einem bestimmten Zeitpunkt. </a:t>
            </a:r>
            <a:br>
              <a:rPr lang="de-DE" sz="2400" dirty="0"/>
            </a:br>
            <a:r>
              <a:rPr lang="de-DE" sz="2400" dirty="0"/>
              <a:t>Analysten an der Wall Street </a:t>
            </a:r>
            <a:br>
              <a:rPr lang="de-DE" sz="2400" dirty="0"/>
            </a:br>
            <a:r>
              <a:rPr lang="de-DE" sz="2400" dirty="0"/>
              <a:t>Broker auf der ganzen Welt bei jedem Broker-Firma </a:t>
            </a:r>
            <a:br>
              <a:rPr lang="de-DE" sz="2400" dirty="0"/>
            </a:br>
            <a:r>
              <a:rPr lang="de-DE" sz="2400" dirty="0"/>
              <a:t>Privatanleger, die nach dem Lager sind. </a:t>
            </a:r>
            <a:br>
              <a:rPr lang="de-DE" sz="2400" dirty="0"/>
            </a:br>
            <a:r>
              <a:rPr lang="de-DE" sz="2400" dirty="0"/>
              <a:t>Sie alle haben eine Meinung über den wahren Wert der Aktie, und der Aktienkurs sieht vor, dass ein Gleichgewicht zwischen Menschen, die es unterbewertet ist (dh, Käufer) denken und die Leute, die es überbewertet ist (dh, Verkäufer) zu denken.</a:t>
            </a:r>
            <a:endParaRPr lang="de-DE" sz="2400" dirty="0">
              <a:effectLst/>
            </a:endParaRPr>
          </a:p>
        </p:txBody>
      </p:sp>
    </p:spTree>
    <p:extLst>
      <p:ext uri="{BB962C8B-B14F-4D97-AF65-F5344CB8AC3E}">
        <p14:creationId xmlns:p14="http://schemas.microsoft.com/office/powerpoint/2010/main" val="1007912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Wie werden die Aktienkurse bestimmt?</a:t>
            </a:r>
            <a:endParaRPr lang="en-US" dirty="0"/>
          </a:p>
        </p:txBody>
      </p:sp>
      <p:sp>
        <p:nvSpPr>
          <p:cNvPr id="3" name="Content Placeholder 2"/>
          <p:cNvSpPr>
            <a:spLocks noGrp="1"/>
          </p:cNvSpPr>
          <p:nvPr>
            <p:ph idx="1"/>
          </p:nvPr>
        </p:nvSpPr>
        <p:spPr>
          <a:xfrm>
            <a:off x="838200" y="1587500"/>
            <a:ext cx="10515600" cy="4787900"/>
          </a:xfrm>
        </p:spPr>
        <p:txBody>
          <a:bodyPr>
            <a:normAutofit/>
          </a:bodyPr>
          <a:lstStyle/>
          <a:p>
            <a:endParaRPr lang="de-DE" dirty="0"/>
          </a:p>
          <a:p>
            <a:r>
              <a:rPr lang="de-DE" dirty="0"/>
              <a:t>Die Börse ist ein perfektes Beispiel für Angebot und Nachfrage der Bestimmung des Preises von etwas. </a:t>
            </a:r>
            <a:endParaRPr lang="de-DE" dirty="0" smtClean="0"/>
          </a:p>
          <a:p>
            <a:r>
              <a:rPr lang="de-DE" dirty="0" smtClean="0"/>
              <a:t>Der </a:t>
            </a:r>
            <a:r>
              <a:rPr lang="de-DE" dirty="0"/>
              <a:t>Preis ändert sich jeden Tag, und für die meisten populären Aktien, fast jeder zweite, auf der Grundlage der von Angebot und Nachfrage durch die Tausende von Käufern und Verkäufern, die jetzt elektronisch verbunden sind. </a:t>
            </a:r>
            <a:endParaRPr lang="de-DE" dirty="0" smtClean="0"/>
          </a:p>
          <a:p>
            <a:r>
              <a:rPr lang="de-DE" dirty="0" smtClean="0"/>
              <a:t>Wenn </a:t>
            </a:r>
            <a:r>
              <a:rPr lang="de-DE" dirty="0"/>
              <a:t>das Geschäft gut läuft und die Unternehmen viel Geld zu machen (oder auch wenn die Erwartung ist, dass sich das Geschäftsklima in der nahen Zukunft zu verbessern), die Preise der Aktien in der Regel steigen. </a:t>
            </a:r>
            <a:endParaRPr lang="de-DE" dirty="0" smtClean="0"/>
          </a:p>
          <a:p>
            <a:r>
              <a:rPr lang="de-DE" dirty="0" smtClean="0"/>
              <a:t>Das </a:t>
            </a:r>
            <a:r>
              <a:rPr lang="de-DE" dirty="0"/>
              <a:t>Gegenteil ist auch wahr: wenn Unternehmen tun schlecht (oder auch wenn die Erwartung ist, dass sich das Geschäftsklima in naher Zukunft zurückgehen), in der Regel fallen die Preise von Aktien.</a:t>
            </a:r>
            <a:endParaRPr lang="de-DE" dirty="0">
              <a:effectLst/>
            </a:endParaRPr>
          </a:p>
        </p:txBody>
      </p:sp>
    </p:spTree>
    <p:extLst>
      <p:ext uri="{BB962C8B-B14F-4D97-AF65-F5344CB8AC3E}">
        <p14:creationId xmlns:p14="http://schemas.microsoft.com/office/powerpoint/2010/main" val="1751660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Wie werden Aktien gekauft und verkauft?</a:t>
            </a:r>
            <a:endParaRPr lang="en-US" dirty="0"/>
          </a:p>
        </p:txBody>
      </p:sp>
      <p:sp>
        <p:nvSpPr>
          <p:cNvPr id="3" name="Content Placeholder 2"/>
          <p:cNvSpPr>
            <a:spLocks noGrp="1"/>
          </p:cNvSpPr>
          <p:nvPr>
            <p:ph idx="1"/>
          </p:nvPr>
        </p:nvSpPr>
        <p:spPr>
          <a:xfrm>
            <a:off x="838200" y="1587500"/>
            <a:ext cx="10515600" cy="4787900"/>
          </a:xfrm>
        </p:spPr>
        <p:txBody>
          <a:bodyPr>
            <a:normAutofit fontScale="92500" lnSpcReduction="20000"/>
          </a:bodyPr>
          <a:lstStyle/>
          <a:p>
            <a:r>
              <a:rPr lang="de-DE" dirty="0"/>
              <a:t>In der US-gibt es drei Hauptbörsen: </a:t>
            </a:r>
            <a:endParaRPr lang="de-DE" dirty="0" smtClean="0"/>
          </a:p>
          <a:p>
            <a:r>
              <a:rPr lang="de-DE" sz="4000" dirty="0" smtClean="0"/>
              <a:t>Die </a:t>
            </a:r>
            <a:r>
              <a:rPr lang="de-DE" sz="4000" dirty="0"/>
              <a:t>American Stock Exchange (AMEX) </a:t>
            </a:r>
            <a:br>
              <a:rPr lang="de-DE" sz="4000" dirty="0"/>
            </a:br>
            <a:endParaRPr lang="de-DE" sz="4000" dirty="0" smtClean="0"/>
          </a:p>
          <a:p>
            <a:r>
              <a:rPr lang="de-DE" sz="4000" dirty="0" smtClean="0"/>
              <a:t>Die </a:t>
            </a:r>
            <a:r>
              <a:rPr lang="de-DE" sz="4000" dirty="0"/>
              <a:t>NASDAQ (National Association of Securities Dealer Automated Quotation) </a:t>
            </a:r>
            <a:br>
              <a:rPr lang="de-DE" sz="4000" dirty="0"/>
            </a:br>
            <a:r>
              <a:rPr lang="de-DE" sz="4000" dirty="0"/>
              <a:t>Gegründet im Jahr 1971 </a:t>
            </a:r>
            <a:br>
              <a:rPr lang="de-DE" sz="4000" dirty="0"/>
            </a:br>
            <a:endParaRPr lang="de-DE" sz="4000" dirty="0" smtClean="0"/>
          </a:p>
          <a:p>
            <a:r>
              <a:rPr lang="de-DE" sz="4000" dirty="0" smtClean="0"/>
              <a:t>Die </a:t>
            </a:r>
            <a:r>
              <a:rPr lang="de-DE" sz="4000" dirty="0"/>
              <a:t>New York Stock Exchange (NYSE) </a:t>
            </a:r>
            <a:br>
              <a:rPr lang="de-DE" sz="4000" dirty="0"/>
            </a:br>
            <a:r>
              <a:rPr lang="de-DE" dirty="0"/>
              <a:t/>
            </a:r>
            <a:br>
              <a:rPr lang="de-DE" dirty="0"/>
            </a:br>
            <a:r>
              <a:rPr lang="de-DE" dirty="0"/>
              <a:t/>
            </a:r>
            <a:br>
              <a:rPr lang="de-DE" dirty="0"/>
            </a:br>
            <a:r>
              <a:rPr lang="de-DE" dirty="0"/>
              <a:t>die an der Wall Street in Lower Manhattan in New York City befinden.</a:t>
            </a:r>
            <a:endParaRPr lang="en-US" dirty="0"/>
          </a:p>
        </p:txBody>
      </p:sp>
    </p:spTree>
    <p:extLst>
      <p:ext uri="{BB962C8B-B14F-4D97-AF65-F5344CB8AC3E}">
        <p14:creationId xmlns:p14="http://schemas.microsoft.com/office/powerpoint/2010/main" val="1601747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060335" cy="1320800"/>
          </a:xfrm>
        </p:spPr>
        <p:txBody>
          <a:bodyPr/>
          <a:lstStyle/>
          <a:p>
            <a:r>
              <a:rPr lang="de-DE" dirty="0"/>
              <a:t>Wie werden Aktien gekauft und verkauft?</a:t>
            </a:r>
            <a:endParaRPr lang="en-US" dirty="0"/>
          </a:p>
        </p:txBody>
      </p:sp>
      <p:sp>
        <p:nvSpPr>
          <p:cNvPr id="3" name="Content Placeholder 2"/>
          <p:cNvSpPr>
            <a:spLocks noGrp="1"/>
          </p:cNvSpPr>
          <p:nvPr>
            <p:ph idx="1"/>
          </p:nvPr>
        </p:nvSpPr>
        <p:spPr>
          <a:xfrm>
            <a:off x="838200" y="1587500"/>
            <a:ext cx="10515600" cy="4787900"/>
          </a:xfrm>
        </p:spPr>
        <p:txBody>
          <a:bodyPr>
            <a:normAutofit fontScale="85000" lnSpcReduction="20000"/>
          </a:bodyPr>
          <a:lstStyle/>
          <a:p>
            <a:pPr lvl="1"/>
            <a:r>
              <a:rPr lang="de-DE" sz="4000" dirty="0"/>
              <a:t>Die American Stock Exchange (AMEX) </a:t>
            </a:r>
            <a:br>
              <a:rPr lang="de-DE" sz="4000" dirty="0"/>
            </a:br>
            <a:r>
              <a:rPr lang="de-DE" sz="4000" dirty="0"/>
              <a:t>Die drittgrößte Börse nach Handelsvolumen in den Vereinigten Staaten. </a:t>
            </a:r>
            <a:br>
              <a:rPr lang="de-DE" sz="4000" dirty="0"/>
            </a:br>
            <a:endParaRPr lang="de-DE" sz="4000" dirty="0" smtClean="0"/>
          </a:p>
          <a:p>
            <a:pPr lvl="1"/>
            <a:r>
              <a:rPr lang="de-DE" sz="4000" dirty="0" smtClean="0"/>
              <a:t>Im </a:t>
            </a:r>
            <a:r>
              <a:rPr lang="de-DE" sz="4000" dirty="0"/>
              <a:t>Jahr 2008 wurde es von der NYSE Euronext erworben und wurden die NYSE Amex Equities im Jahr 2009. </a:t>
            </a:r>
            <a:br>
              <a:rPr lang="de-DE" sz="4000" dirty="0"/>
            </a:br>
            <a:endParaRPr lang="de-DE" sz="4000" dirty="0" smtClean="0"/>
          </a:p>
          <a:p>
            <a:pPr lvl="1"/>
            <a:r>
              <a:rPr lang="de-DE" sz="4000" dirty="0" smtClean="0"/>
              <a:t>Die </a:t>
            </a:r>
            <a:r>
              <a:rPr lang="de-DE" sz="4000" dirty="0"/>
              <a:t>AMEX Griffe etwa 10% aller Wertpapiere in den USA gehandelt</a:t>
            </a:r>
            <a:endParaRPr lang="en-US" dirty="0"/>
          </a:p>
        </p:txBody>
      </p:sp>
    </p:spTree>
    <p:extLst>
      <p:ext uri="{BB962C8B-B14F-4D97-AF65-F5344CB8AC3E}">
        <p14:creationId xmlns:p14="http://schemas.microsoft.com/office/powerpoint/2010/main" val="221920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339</TotalTime>
  <Words>984</Words>
  <Application>Microsoft Office PowerPoint</Application>
  <PresentationFormat>Widescreen</PresentationFormat>
  <Paragraphs>74</Paragraphs>
  <Slides>21</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Trebuchet MS</vt:lpstr>
      <vt:lpstr>Wingdings 3</vt:lpstr>
      <vt:lpstr>Facet</vt:lpstr>
      <vt:lpstr>Lernen zu investieren</vt:lpstr>
      <vt:lpstr>Was ist Stock?</vt:lpstr>
      <vt:lpstr>PowerPoint Presentation</vt:lpstr>
      <vt:lpstr> Was ist Aktionär? </vt:lpstr>
      <vt:lpstr>PowerPoint Presentation</vt:lpstr>
      <vt:lpstr>What is the Stock Market?</vt:lpstr>
      <vt:lpstr>Wie werden die Aktienkurse bestimmt?</vt:lpstr>
      <vt:lpstr>Wie werden Aktien gekauft und verkauft?</vt:lpstr>
      <vt:lpstr>Wie werden Aktien gekauft und verkauft?</vt:lpstr>
      <vt:lpstr>Wie werden Aktien gekauft und verkauft?</vt:lpstr>
      <vt:lpstr>How are stocks bought and sold?</vt:lpstr>
      <vt:lpstr>How are stocks bought and sold?</vt:lpstr>
      <vt:lpstr>Wie funktioniert der Markt?</vt:lpstr>
      <vt:lpstr>Virtuelle Tour durch das New York Stock Exchange</vt:lpstr>
      <vt:lpstr>Difference Between Dow, NASDAQ and S&amp;P 500 </vt:lpstr>
      <vt:lpstr>Unterschied zwischen Dow, Nasdaq und S &amp; P 500</vt:lpstr>
      <vt:lpstr>Unternehmen von der DJIA verfolgt</vt:lpstr>
      <vt:lpstr>Unternehmen von der S &amp; P 500 verfolgt</vt:lpstr>
      <vt:lpstr> Wie man Geld mit Aktien machen?</vt:lpstr>
      <vt:lpstr> Was sind Dividenden?</vt:lpstr>
      <vt:lpstr>Etwas zu betrachten</vt:lpstr>
    </vt:vector>
  </TitlesOfParts>
  <Company>Helena Public School District #1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to Invest</dc:title>
  <dc:creator>Humphrey - Samantha</dc:creator>
  <cp:lastModifiedBy>Humphrey - Samantha</cp:lastModifiedBy>
  <cp:revision>19</cp:revision>
  <dcterms:created xsi:type="dcterms:W3CDTF">2014-09-25T20:10:46Z</dcterms:created>
  <dcterms:modified xsi:type="dcterms:W3CDTF">2014-09-30T19:05:35Z</dcterms:modified>
</cp:coreProperties>
</file>